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281" r:id="rId2"/>
    <p:sldId id="402" r:id="rId3"/>
    <p:sldId id="411" r:id="rId4"/>
    <p:sldId id="397" r:id="rId5"/>
    <p:sldId id="413" r:id="rId6"/>
    <p:sldId id="406" r:id="rId7"/>
    <p:sldId id="416" r:id="rId8"/>
    <p:sldId id="412" r:id="rId9"/>
    <p:sldId id="417" r:id="rId10"/>
    <p:sldId id="414" r:id="rId11"/>
    <p:sldId id="415" r:id="rId12"/>
    <p:sldId id="395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Mankovsk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DDA287"/>
    <a:srgbClr val="D5DB89"/>
    <a:srgbClr val="3399FF"/>
    <a:srgbClr val="C3FB69"/>
    <a:srgbClr val="0A91EC"/>
    <a:srgbClr val="7C4464"/>
    <a:srgbClr val="2C4AC8"/>
    <a:srgbClr val="B02FC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33" autoAdjust="0"/>
    <p:restoredTop sz="94556" autoAdjust="0"/>
  </p:normalViewPr>
  <p:slideViewPr>
    <p:cSldViewPr snapToGrid="0">
      <p:cViewPr>
        <p:scale>
          <a:sx n="93" d="100"/>
          <a:sy n="93" d="100"/>
        </p:scale>
        <p:origin x="-1434" y="-390"/>
      </p:cViewPr>
      <p:guideLst>
        <p:guide orient="horz" pos="1409"/>
        <p:guide orient="horz" pos="3576"/>
        <p:guide orient="horz" pos="1611"/>
        <p:guide orient="horz" pos="3048"/>
        <p:guide orient="horz" pos="2400"/>
        <p:guide orient="horz" pos="2763"/>
        <p:guide pos="1059"/>
        <p:guide pos="5250"/>
        <p:guide pos="3105"/>
        <p:guide pos="3239"/>
        <p:guide pos="4799"/>
        <p:guide pos="37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1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fld id="{68AAD4BC-7312-4F95-A4C9-2A1047C4AE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747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437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437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fld id="{BA5F4EF0-EBAF-42C7-A01E-3E168A2C7A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254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543D524-D4F5-4753-984D-4152F9E82118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40363" cy="4560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libri"/>
                <a:ea typeface="Calibri"/>
              </a:rPr>
              <a:t>The GHG emissions from the residential sector almost tripled from 12.5 Mt of CO2-eq. or 11.6% of the total emissions from energy sector in 1990 till 31.1 Mt of CO2-eq</a:t>
            </a:r>
            <a:r>
              <a:rPr lang="en-GB" dirty="0" smtClean="0">
                <a:latin typeface="Calibri"/>
                <a:ea typeface="Calibri"/>
              </a:rPr>
              <a:t>.</a:t>
            </a:r>
          </a:p>
          <a:p>
            <a:endParaRPr lang="en-GB" dirty="0" smtClean="0">
              <a:latin typeface="Calibri"/>
              <a:ea typeface="Calibri"/>
            </a:endParaRPr>
          </a:p>
          <a:p>
            <a:pPr marL="1304925" lvl="2" indent="-395288" eaLnBrk="1" hangingPunct="1">
              <a:spcBef>
                <a:spcPct val="20000"/>
              </a:spcBef>
              <a:buClr>
                <a:srgbClr val="AA236E"/>
              </a:buClr>
              <a:buFontTx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GHG emissions almost tripled </a:t>
            </a:r>
          </a:p>
          <a:p>
            <a:pPr marL="1304925" lvl="2" indent="-395288" eaLnBrk="1" hangingPunct="1">
              <a:spcBef>
                <a:spcPct val="20000"/>
              </a:spcBef>
              <a:buClr>
                <a:srgbClr val="AA236E"/>
              </a:buClr>
              <a:buFontTx/>
              <a:buChar char="o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40% of total energy consumption</a:t>
            </a:r>
          </a:p>
          <a:p>
            <a:pPr marL="1304925" lvl="2" indent="-395288" eaLnBrk="1" hangingPunct="1">
              <a:spcBef>
                <a:spcPct val="20000"/>
              </a:spcBef>
              <a:buClr>
                <a:srgbClr val="AA236E"/>
              </a:buClr>
              <a:buFontTx/>
              <a:buChar char="o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32.4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% of the total emissions from energy sector in 2005</a:t>
            </a:r>
          </a:p>
          <a:p>
            <a:pPr marL="1304925" lvl="2" indent="-395288" eaLnBrk="1" hangingPunct="1">
              <a:spcBef>
                <a:spcPct val="20000"/>
              </a:spcBef>
              <a:buClr>
                <a:srgbClr val="AA236E"/>
              </a:buClr>
              <a:buFontTx/>
              <a:buChar char="o"/>
            </a:pPr>
            <a:r>
              <a:rPr lang="en-GB" sz="1600" kern="0" dirty="0">
                <a:solidFill>
                  <a:srgbClr val="000000"/>
                </a:solidFill>
                <a:latin typeface="Arial"/>
              </a:rPr>
              <a:t>58% of the residential sector does not meet modern EE requirements (3-5 times higher than in EU)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E163A-67A2-47D5-AD9C-790789292EA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65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C2A7-3D39-4A52-B138-347040FF40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9160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91D7-2718-484E-ACF1-D3E2C6F91A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0396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1143000"/>
            <a:ext cx="1809750" cy="4876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1143000"/>
            <a:ext cx="5276850" cy="4876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7D77-7B7E-496E-809C-F174E73601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889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57912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543300" cy="381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2209800"/>
            <a:ext cx="3543300" cy="381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18D3-45B0-471D-821B-A23837C8AF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7053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ED88-A675-432D-AEEE-EE8B43FDC3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7656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AD94-FA50-4BC9-8FCA-A52E13C2CC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6584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543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2209800"/>
            <a:ext cx="3543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34E4-544B-457F-9363-83FCE27684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4766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1A9A-52D3-44A6-A851-DF7D56C8B8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5609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39C3A-600A-4F2E-B7F4-270A950E78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8830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17A3A-0B1E-4390-BAEE-C90B765FE7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8178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2976E-B498-4598-8C19-9F86DB627F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8473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90B4-A0E9-4B3C-AF0B-21B0081D8C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2225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Image" r:id="rId15" imgW="11733333" imgH="8800000" progId="">
                  <p:embed/>
                </p:oleObj>
              </mc:Choice>
              <mc:Fallback>
                <p:oleObj name="Image" r:id="rId15" imgW="11733333" imgH="88000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43000"/>
            <a:ext cx="579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23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V="1">
            <a:off x="1066800" y="6477000"/>
            <a:ext cx="7086600" cy="0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37325"/>
            <a:ext cx="4111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537325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E85E3B4-4774-41CE-B8DA-A02149A2E6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A236E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AA236E"/>
        </a:buClr>
        <a:buSzPct val="75000"/>
        <a:buFont typeface="Wingdings" pitchFamily="2" charset="2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AA236E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AA236E"/>
        </a:buClr>
        <a:buChar char="o"/>
        <a:defRPr sz="16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AA236E"/>
        </a:buClr>
        <a:buSzPct val="12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AA236E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AA236E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AA236E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AA236E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AA236E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mailto:opitz@diw.d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D0C72A1-4DD8-4A18-873C-8CF41042290D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891" y="2735953"/>
            <a:ext cx="6969660" cy="139728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68" rIns="90000" bIns="46800"/>
          <a:lstStyle/>
          <a:p>
            <a:pPr algn="ctr"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/>
              <a:t>„</a:t>
            </a:r>
            <a:r>
              <a:rPr lang="ru-RU" dirty="0" smtClean="0"/>
              <a:t>Интегрированный подход к развитию климатически благоприятной экономики в Центральной Азии</a:t>
            </a:r>
            <a:r>
              <a:rPr lang="de-DE" dirty="0" smtClean="0"/>
              <a:t>“</a:t>
            </a:r>
            <a:endParaRPr lang="de-DE" dirty="0" smtClean="0">
              <a:latin typeface="Californian FB" pitchFamily="18" charset="0"/>
              <a:cs typeface="Times New Roman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091646" y="4437091"/>
            <a:ext cx="6788150" cy="103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67968" rIns="90000" bIns="4680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1200" b="1" dirty="0" smtClean="0"/>
              <a:t>Представление проекта на заседания Межгосударственной Комиссии</a:t>
            </a:r>
            <a:endParaRPr lang="de-DE" sz="1200" dirty="0" smtClean="0"/>
          </a:p>
          <a:p>
            <a:pPr algn="ctr"/>
            <a:r>
              <a:rPr lang="ru-RU" sz="1200" b="1" dirty="0" smtClean="0"/>
              <a:t>по устойчивому развитию стран Центральной Азии</a:t>
            </a:r>
            <a:endParaRPr lang="de-DE" sz="1200" dirty="0" smtClean="0"/>
          </a:p>
          <a:p>
            <a:pPr algn="ctr"/>
            <a:r>
              <a:rPr lang="ru-RU" sz="1200" b="1" dirty="0" smtClean="0"/>
              <a:t>15</a:t>
            </a:r>
            <a:r>
              <a:rPr lang="de-DE" sz="1200" b="1" dirty="0" smtClean="0"/>
              <a:t>/</a:t>
            </a:r>
            <a:r>
              <a:rPr lang="ru-RU" sz="1200" b="1" dirty="0" smtClean="0"/>
              <a:t>16 ноября 2012 года</a:t>
            </a:r>
            <a:endParaRPr lang="de-DE" sz="1200" dirty="0" smtClean="0"/>
          </a:p>
          <a:p>
            <a:pPr algn="ctr"/>
            <a:r>
              <a:rPr lang="ru-RU" sz="1200" b="1" dirty="0" smtClean="0"/>
              <a:t> </a:t>
            </a:r>
            <a:endParaRPr lang="de-DE" sz="1200" dirty="0" smtClean="0"/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12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" name="Picture 2" descr="M:\IKI ZA\Flyer\Logos\BMU_logo_russisch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998" y="976020"/>
            <a:ext cx="2961567" cy="177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852" y="947791"/>
            <a:ext cx="5912777" cy="685800"/>
          </a:xfrm>
        </p:spPr>
        <p:txBody>
          <a:bodyPr/>
          <a:lstStyle/>
          <a:p>
            <a:r>
              <a:rPr lang="de-DE" dirty="0" smtClean="0"/>
              <a:t>III. </a:t>
            </a:r>
            <a:r>
              <a:rPr lang="ru-RU" dirty="0" smtClean="0"/>
              <a:t>Наращивание </a:t>
            </a:r>
            <a:r>
              <a:rPr lang="ru-RU" dirty="0" smtClean="0"/>
              <a:t>знаний и потенциала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4333" y="1737188"/>
            <a:ext cx="7239000" cy="3810000"/>
          </a:xfrm>
        </p:spPr>
        <p:txBody>
          <a:bodyPr/>
          <a:lstStyle/>
          <a:p>
            <a:r>
              <a:rPr lang="ru-RU" dirty="0" smtClean="0"/>
              <a:t>Разработка методических материалов для тренингов по темам энергоэффективной санации зданий, использования возобновляемых источников энергии, НАМА, а также надлежащего управления водными </a:t>
            </a:r>
            <a:r>
              <a:rPr lang="ru-RU" dirty="0" smtClean="0"/>
              <a:t>ресурсами</a:t>
            </a:r>
          </a:p>
          <a:p>
            <a:endParaRPr lang="de-DE" sz="800" dirty="0" smtClean="0"/>
          </a:p>
          <a:p>
            <a:r>
              <a:rPr lang="ru-RU" dirty="0" smtClean="0"/>
              <a:t>Проведение тренингов для региональных и местных организаций, работающих по вопросам энргоэффективности и ВИЭ, а также для представителей </a:t>
            </a:r>
            <a:r>
              <a:rPr lang="ru-RU" dirty="0" smtClean="0"/>
              <a:t>бизнеса</a:t>
            </a:r>
          </a:p>
          <a:p>
            <a:endParaRPr lang="de-DE" sz="800" dirty="0" smtClean="0"/>
          </a:p>
          <a:p>
            <a:r>
              <a:rPr lang="ru-RU" dirty="0" smtClean="0"/>
              <a:t>Разработка и поддержка межрегиональной </a:t>
            </a:r>
            <a:r>
              <a:rPr lang="ru-RU" dirty="0" smtClean="0"/>
              <a:t>интернет-платформы</a:t>
            </a:r>
          </a:p>
          <a:p>
            <a:endParaRPr lang="de-DE" sz="800" dirty="0" smtClean="0"/>
          </a:p>
          <a:p>
            <a:r>
              <a:rPr lang="ru-RU" dirty="0" smtClean="0"/>
              <a:t>Организация услуг по укреплению сотрудничества с «зеленым» </a:t>
            </a:r>
            <a:r>
              <a:rPr lang="ru-RU" dirty="0" smtClean="0"/>
              <a:t>бизнесом</a:t>
            </a:r>
          </a:p>
          <a:p>
            <a:endParaRPr lang="ru-RU" sz="800" dirty="0" smtClean="0"/>
          </a:p>
          <a:p>
            <a:r>
              <a:rPr lang="ru-RU" dirty="0" smtClean="0"/>
              <a:t>Проведение </a:t>
            </a:r>
            <a:r>
              <a:rPr lang="ru-RU" dirty="0" smtClean="0"/>
              <a:t>консультаций для местных администраций и представителей бизнеса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Возможная роль МКУРа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Платформа для содействия обменом опыта по НАМА и мероприятиям развития низкоуглеродного развития</a:t>
            </a:r>
          </a:p>
          <a:p>
            <a:endParaRPr lang="ru-RU" sz="900" dirty="0" smtClean="0"/>
          </a:p>
          <a:p>
            <a:r>
              <a:rPr lang="ru-RU" sz="2000" dirty="0" smtClean="0"/>
              <a:t>Платформа для распределения информаций</a:t>
            </a:r>
          </a:p>
          <a:p>
            <a:endParaRPr lang="ru-RU" sz="800" dirty="0" smtClean="0"/>
          </a:p>
          <a:p>
            <a:r>
              <a:rPr lang="ru-RU" sz="2000" dirty="0" smtClean="0"/>
              <a:t>Платформа для сотрудничества в области наращивание знаний и потенциала</a:t>
            </a:r>
          </a:p>
          <a:p>
            <a:endParaRPr lang="ru-RU" sz="800" dirty="0" smtClean="0"/>
          </a:p>
          <a:p>
            <a:r>
              <a:rPr lang="ru-RU" sz="2000" dirty="0" smtClean="0"/>
              <a:t>.......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E20AA76-229F-4C95-9C96-69F9760E4BB0}" type="slidenum">
              <a:rPr lang="de-DE" smtClean="0"/>
              <a:pPr eaLnBrk="1" hangingPunct="1"/>
              <a:t>12</a:t>
            </a:fld>
            <a:endParaRPr lang="de-DE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89138"/>
            <a:ext cx="4824412" cy="4030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Контакт:</a:t>
            </a:r>
            <a:endParaRPr lang="en-GB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600" b="1" dirty="0" err="1" smtClean="0"/>
              <a:t>Dr.</a:t>
            </a:r>
            <a:r>
              <a:rPr lang="en-GB" sz="1600" b="1" dirty="0" smtClean="0"/>
              <a:t> Petra Opitz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600" b="1" dirty="0" smtClean="0"/>
              <a:t>DIW econ GmbH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600" b="1" dirty="0" smtClean="0"/>
              <a:t>Mohrenstraße</a:t>
            </a:r>
            <a:r>
              <a:rPr lang="en-GB" sz="1600" b="1" dirty="0" smtClean="0"/>
              <a:t> 58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600" b="1" dirty="0" smtClean="0"/>
              <a:t>10117 Berlin </a:t>
            </a:r>
            <a:r>
              <a:rPr lang="en-GB" sz="1600" b="1" dirty="0" smtClean="0">
                <a:sym typeface="Wingdings" pitchFamily="2" charset="2"/>
              </a:rPr>
              <a:t></a:t>
            </a:r>
            <a:r>
              <a:rPr lang="en-GB" sz="1600" b="1" dirty="0" smtClean="0"/>
              <a:t> Germany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/>
              <a:t>Tel.+49.30.89789-223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dirty="0" smtClean="0"/>
              <a:t>Email: </a:t>
            </a:r>
            <a:r>
              <a:rPr lang="en-GB" sz="1400" dirty="0" smtClean="0">
                <a:hlinkClick r:id="rId2"/>
              </a:rPr>
              <a:t>opitz@diw.de</a:t>
            </a:r>
            <a:endParaRPr lang="en-GB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dirty="0" smtClean="0"/>
              <a:t>www.diw-econ.com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32" y="947451"/>
            <a:ext cx="2755414" cy="165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680151" y="3524037"/>
            <a:ext cx="275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Партнерами проекта являются:</a:t>
            </a:r>
            <a:endParaRPr lang="de-DE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94" y="5466335"/>
            <a:ext cx="735512" cy="96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73" y="3932987"/>
            <a:ext cx="1323353" cy="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77" y="3972050"/>
            <a:ext cx="739739" cy="7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49" y="5784350"/>
            <a:ext cx="1076278" cy="47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80" y="4234737"/>
            <a:ext cx="824118" cy="87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60" y="4670496"/>
            <a:ext cx="747932" cy="76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73" y="5590357"/>
            <a:ext cx="1366463" cy="19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719191" y="1143000"/>
            <a:ext cx="6138809" cy="685800"/>
          </a:xfrm>
        </p:spPr>
        <p:txBody>
          <a:bodyPr/>
          <a:lstStyle/>
          <a:p>
            <a:r>
              <a:rPr lang="ru-RU" dirty="0" smtClean="0"/>
              <a:t>Спасибо за внимания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074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110" y="680662"/>
            <a:ext cx="6097712" cy="685800"/>
          </a:xfrm>
        </p:spPr>
        <p:txBody>
          <a:bodyPr/>
          <a:lstStyle/>
          <a:p>
            <a:r>
              <a:rPr lang="ru-RU" dirty="0" smtClean="0"/>
              <a:t>Короткое </a:t>
            </a:r>
            <a:r>
              <a:rPr lang="ru-RU" dirty="0"/>
              <a:t>введение в </a:t>
            </a:r>
            <a:r>
              <a:rPr lang="ru-RU" dirty="0" smtClean="0"/>
              <a:t>проект</a:t>
            </a:r>
            <a:r>
              <a:rPr lang="de-DE" dirty="0" smtClean="0"/>
              <a:t>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2226" y="1428108"/>
            <a:ext cx="7607158" cy="410880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 проекта</a:t>
            </a:r>
            <a:r>
              <a:rPr lang="de-DE" b="1" dirty="0" smtClean="0"/>
              <a:t>: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1600" dirty="0" smtClean="0"/>
              <a:t>Поддержка стран Центральной Азии при разработке стратегий комплексных политических подходов для вступления на путь климатически благоприятного экономического развития и создания таким образом потенциала для сокращения выбросов парниковых газов </a:t>
            </a:r>
            <a:endParaRPr lang="de-DE" sz="1600" dirty="0" smtClean="0"/>
          </a:p>
          <a:p>
            <a:pPr marL="0" indent="0">
              <a:buNone/>
            </a:pPr>
            <a:endParaRPr lang="de-DE" sz="900" dirty="0" smtClean="0"/>
          </a:p>
          <a:p>
            <a:pPr marL="0" indent="0">
              <a:buNone/>
            </a:pPr>
            <a:r>
              <a:rPr lang="ru-RU" sz="1600" b="1" dirty="0" smtClean="0"/>
              <a:t>Проект поддерживается </a:t>
            </a:r>
            <a:r>
              <a:rPr lang="ru-RU" sz="1600" dirty="0" smtClean="0"/>
              <a:t>Федеральным </a:t>
            </a:r>
            <a:r>
              <a:rPr lang="ru-RU" sz="1600" dirty="0"/>
              <a:t>Министерством окружающей среды, охраны природы и безопасности реакторов Германии </a:t>
            </a:r>
            <a:r>
              <a:rPr lang="ru-RU" sz="1600" dirty="0" smtClean="0"/>
              <a:t>в </a:t>
            </a:r>
            <a:r>
              <a:rPr lang="ru-RU" sz="1600" dirty="0"/>
              <a:t>рамках Международной инициативы по защите </a:t>
            </a:r>
            <a:r>
              <a:rPr lang="ru-RU" sz="1600" dirty="0" smtClean="0"/>
              <a:t>климата</a:t>
            </a:r>
          </a:p>
          <a:p>
            <a:pPr marL="0" indent="0">
              <a:buNone/>
            </a:pPr>
            <a:endParaRPr lang="ru-RU" sz="900" b="1" dirty="0" smtClean="0"/>
          </a:p>
          <a:p>
            <a:pPr marL="0" indent="0">
              <a:buNone/>
            </a:pPr>
            <a:r>
              <a:rPr lang="ru-RU" sz="1600" b="1" dirty="0" smtClean="0"/>
              <a:t>Продолжительность проекта</a:t>
            </a:r>
            <a:r>
              <a:rPr lang="ru-RU" sz="1600" dirty="0" smtClean="0"/>
              <a:t>: декабрь 2011 – ноябрь 2013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1600" b="1" dirty="0" smtClean="0"/>
              <a:t>Проект осуществляется </a:t>
            </a:r>
            <a:r>
              <a:rPr lang="ru-RU" sz="1600" dirty="0" smtClean="0"/>
              <a:t>консорциумом под руководством </a:t>
            </a:r>
            <a:r>
              <a:rPr lang="de-DE" sz="1600" dirty="0" smtClean="0"/>
              <a:t>DIW </a:t>
            </a:r>
            <a:r>
              <a:rPr lang="de-DE" sz="1600" dirty="0" err="1" smtClean="0"/>
              <a:t>econ</a:t>
            </a:r>
            <a:r>
              <a:rPr lang="de-DE" sz="1600" dirty="0" smtClean="0"/>
              <a:t>. </a:t>
            </a:r>
            <a:r>
              <a:rPr lang="ru-RU" sz="1600" dirty="0" smtClean="0"/>
              <a:t>Партнеры: РЕЦЦА, </a:t>
            </a:r>
            <a:r>
              <a:rPr lang="de-DE" sz="1600" dirty="0" smtClean="0"/>
              <a:t>DIW, C4, IWO, </a:t>
            </a:r>
            <a:r>
              <a:rPr lang="de-DE" sz="1600" dirty="0" err="1" smtClean="0"/>
              <a:t>Climate</a:t>
            </a:r>
            <a:r>
              <a:rPr lang="de-DE" sz="1600" dirty="0" smtClean="0"/>
              <a:t> Focus </a:t>
            </a:r>
            <a:r>
              <a:rPr lang="ru-RU" sz="1600" dirty="0" smtClean="0"/>
              <a:t>и эксперты КазНИИЭК</a:t>
            </a:r>
            <a:r>
              <a:rPr lang="de-DE" sz="1600" dirty="0" smtClean="0"/>
              <a:t>a</a:t>
            </a:r>
            <a:endParaRPr lang="ru-RU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96" y="5558753"/>
            <a:ext cx="6032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97" y="5612120"/>
            <a:ext cx="7016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1" y="5593767"/>
            <a:ext cx="6588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81" y="5527003"/>
            <a:ext cx="17986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84" y="5597648"/>
            <a:ext cx="1365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39" y="5996227"/>
            <a:ext cx="11763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1" y="6002645"/>
            <a:ext cx="1322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438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849" y="649840"/>
            <a:ext cx="5791200" cy="685800"/>
          </a:xfrm>
        </p:spPr>
        <p:txBody>
          <a:bodyPr/>
          <a:lstStyle/>
          <a:p>
            <a:r>
              <a:rPr lang="ru-RU" dirty="0" smtClean="0"/>
              <a:t>Короткое </a:t>
            </a:r>
            <a:r>
              <a:rPr lang="ru-RU" dirty="0"/>
              <a:t>введение в </a:t>
            </a:r>
            <a:r>
              <a:rPr lang="ru-RU" dirty="0" smtClean="0"/>
              <a:t>проект</a:t>
            </a:r>
            <a:r>
              <a:rPr lang="de-DE" dirty="0" smtClean="0"/>
              <a:t>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8094" y="1345915"/>
            <a:ext cx="7787812" cy="422182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Пакеты задач:</a:t>
            </a:r>
            <a:endParaRPr lang="ru-RU" b="1" dirty="0"/>
          </a:p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Для </a:t>
            </a:r>
            <a:r>
              <a:rPr lang="ru-RU" dirty="0"/>
              <a:t>каждой </a:t>
            </a:r>
            <a:r>
              <a:rPr lang="ru-RU" dirty="0" smtClean="0"/>
              <a:t>страны</a:t>
            </a:r>
            <a:r>
              <a:rPr lang="ru-RU" b="1" dirty="0"/>
              <a:t> </a:t>
            </a:r>
            <a:r>
              <a:rPr lang="ru-RU" dirty="0" smtClean="0"/>
              <a:t>не-члена Приложения Б (Кыргызстан, Узбекистан, Туркменистан, Таджикистан) - разработка </a:t>
            </a:r>
            <a:r>
              <a:rPr lang="ru-RU" dirty="0" smtClean="0">
                <a:solidFill>
                  <a:srgbClr val="993366"/>
                </a:solidFill>
              </a:rPr>
              <a:t>одного </a:t>
            </a:r>
            <a:r>
              <a:rPr lang="ru-RU" b="1" dirty="0" smtClean="0">
                <a:solidFill>
                  <a:srgbClr val="993366"/>
                </a:solidFill>
              </a:rPr>
              <a:t>NАМА </a:t>
            </a:r>
            <a:endParaRPr lang="de-DE" b="1" dirty="0" smtClean="0">
              <a:solidFill>
                <a:srgbClr val="993366"/>
              </a:solidFill>
            </a:endParaRPr>
          </a:p>
          <a:p>
            <a:pPr marL="342900" indent="-342900">
              <a:buFont typeface="+mj-lt"/>
              <a:buAutoNum type="romanUcPeriod"/>
            </a:pPr>
            <a:endParaRPr lang="ru-RU" sz="800" dirty="0" smtClean="0"/>
          </a:p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Для Казахстана -  </a:t>
            </a:r>
            <a:r>
              <a:rPr lang="ru-RU" dirty="0"/>
              <a:t>будет разработана </a:t>
            </a:r>
            <a:r>
              <a:rPr lang="ru-RU" b="1" dirty="0" smtClean="0">
                <a:solidFill>
                  <a:srgbClr val="993366"/>
                </a:solidFill>
              </a:rPr>
              <a:t>стратегия </a:t>
            </a:r>
            <a:r>
              <a:rPr lang="ru-RU" b="1" dirty="0">
                <a:solidFill>
                  <a:srgbClr val="993366"/>
                </a:solidFill>
              </a:rPr>
              <a:t>„зеленого роста</a:t>
            </a:r>
            <a:r>
              <a:rPr lang="ru-RU" b="1" dirty="0" smtClean="0">
                <a:solidFill>
                  <a:srgbClr val="993366"/>
                </a:solidFill>
              </a:rPr>
              <a:t>“</a:t>
            </a:r>
          </a:p>
          <a:p>
            <a:pPr marL="400050" indent="-400050">
              <a:buFont typeface="+mj-lt"/>
              <a:buAutoNum type="romanUcPeriod"/>
            </a:pPr>
            <a:endParaRPr lang="ru-RU" dirty="0" smtClean="0"/>
          </a:p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Разработка </a:t>
            </a:r>
            <a:r>
              <a:rPr lang="ru-RU" b="1" dirty="0">
                <a:solidFill>
                  <a:srgbClr val="993366"/>
                </a:solidFill>
              </a:rPr>
              <a:t>конкретных модельных подходов</a:t>
            </a:r>
            <a:r>
              <a:rPr lang="ru-RU" dirty="0"/>
              <a:t>, мероприятий и техических решений приемлемых в качестве </a:t>
            </a:r>
            <a:r>
              <a:rPr lang="ru-RU" dirty="0" smtClean="0"/>
              <a:t>NAMA и в стратегий „зеленого роста“</a:t>
            </a:r>
          </a:p>
          <a:p>
            <a:pPr marL="400050" indent="-400050">
              <a:buFont typeface="+mj-lt"/>
              <a:buAutoNum type="romanUcPeriod"/>
            </a:pPr>
            <a:endParaRPr lang="ru-RU" dirty="0" smtClean="0"/>
          </a:p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Для </a:t>
            </a:r>
            <a:r>
              <a:rPr lang="ru-RU" dirty="0"/>
              <a:t>практической реализации предложенной NAMA, а также для </a:t>
            </a:r>
            <a:r>
              <a:rPr lang="ru-RU" b="1" dirty="0">
                <a:solidFill>
                  <a:srgbClr val="993366"/>
                </a:solidFill>
              </a:rPr>
              <a:t>усиления </a:t>
            </a:r>
            <a:r>
              <a:rPr lang="ru-RU" b="1" dirty="0" smtClean="0">
                <a:solidFill>
                  <a:srgbClr val="993366"/>
                </a:solidFill>
              </a:rPr>
              <a:t>потенциала  </a:t>
            </a:r>
            <a:r>
              <a:rPr lang="ru-RU" dirty="0" smtClean="0">
                <a:solidFill>
                  <a:srgbClr val="993366"/>
                </a:solidFill>
              </a:rPr>
              <a:t>-   </a:t>
            </a:r>
            <a:r>
              <a:rPr lang="ru-RU" dirty="0" smtClean="0"/>
              <a:t>тренинг-курсов</a:t>
            </a:r>
            <a:r>
              <a:rPr lang="ru-RU" dirty="0"/>
              <a:t>, образовательных </a:t>
            </a:r>
            <a:r>
              <a:rPr lang="ru-RU" dirty="0" smtClean="0"/>
              <a:t>семинаров по </a:t>
            </a:r>
            <a:r>
              <a:rPr lang="ru-RU" dirty="0"/>
              <a:t>содействию трансферта знании и технологий в области использования новых механизмов как NAMA , энергоеффективности и использования возобновляемых источников энергии (ВИЭ)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5438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495" y="708918"/>
            <a:ext cx="5791200" cy="68836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de-DE" dirty="0" smtClean="0"/>
              <a:t>I. </a:t>
            </a:r>
            <a:r>
              <a:rPr lang="ru-RU" dirty="0" smtClean="0"/>
              <a:t>Разработка </a:t>
            </a:r>
            <a:r>
              <a:rPr lang="ru-RU" dirty="0" smtClean="0">
                <a:solidFill>
                  <a:srgbClr val="993366"/>
                </a:solidFill>
              </a:rPr>
              <a:t>NАМА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0836" y="1428109"/>
            <a:ext cx="7524964" cy="4591692"/>
          </a:xfrm>
        </p:spPr>
        <p:txBody>
          <a:bodyPr/>
          <a:lstStyle/>
          <a:p>
            <a:r>
              <a:rPr lang="ru-RU" dirty="0" smtClean="0"/>
              <a:t>Отличается от МЧР главным образом:</a:t>
            </a:r>
          </a:p>
          <a:p>
            <a:pPr lvl="1"/>
            <a:r>
              <a:rPr lang="ru-RU" dirty="0" smtClean="0"/>
              <a:t>Секторальные подходы вместо отдельных проектов</a:t>
            </a:r>
          </a:p>
          <a:p>
            <a:pPr lvl="1"/>
            <a:r>
              <a:rPr lang="ru-RU" dirty="0" smtClean="0"/>
              <a:t>Согласование между правительствами при внешней финансировании</a:t>
            </a:r>
          </a:p>
          <a:p>
            <a:pPr lvl="1"/>
            <a:r>
              <a:rPr lang="ru-RU" dirty="0" smtClean="0"/>
              <a:t>Нет международной верификации </a:t>
            </a:r>
          </a:p>
          <a:p>
            <a:r>
              <a:rPr lang="ru-RU" dirty="0" smtClean="0"/>
              <a:t>Проект включает в себе подготовка </a:t>
            </a:r>
            <a:r>
              <a:rPr lang="ru-RU" dirty="0"/>
              <a:t>и разработка одного </a:t>
            </a:r>
            <a:r>
              <a:rPr lang="ru-RU" dirty="0" smtClean="0"/>
              <a:t>предложения NАМА в согласованном секторе вместе с заинтересованными сторонами и местными экспертами</a:t>
            </a:r>
          </a:p>
          <a:p>
            <a:r>
              <a:rPr lang="ru-RU" dirty="0" smtClean="0"/>
              <a:t>Его </a:t>
            </a:r>
            <a:r>
              <a:rPr lang="ru-RU" dirty="0"/>
              <a:t>согласование с </a:t>
            </a:r>
            <a:endParaRPr lang="ru-RU" dirty="0" smtClean="0"/>
          </a:p>
          <a:p>
            <a:pPr lvl="1"/>
            <a:r>
              <a:rPr lang="ru-RU" dirty="0" smtClean="0"/>
              <a:t>надлежащими </a:t>
            </a:r>
            <a:r>
              <a:rPr lang="ru-RU" dirty="0"/>
              <a:t>правительственными органами </a:t>
            </a:r>
            <a:r>
              <a:rPr lang="ru-RU" dirty="0" smtClean="0"/>
              <a:t>и </a:t>
            </a:r>
          </a:p>
          <a:p>
            <a:pPr lvl="1"/>
            <a:r>
              <a:rPr lang="ru-RU" dirty="0" smtClean="0"/>
              <a:t>потенциальными </a:t>
            </a:r>
            <a:r>
              <a:rPr lang="ru-RU" dirty="0"/>
              <a:t>инвесторами (т.е. </a:t>
            </a:r>
            <a:r>
              <a:rPr lang="ru-RU" dirty="0" smtClean="0"/>
              <a:t>подключение </a:t>
            </a:r>
            <a:r>
              <a:rPr lang="ru-RU" dirty="0"/>
              <a:t>потенциальных доноров для реализации предложенных и утвержденных на правительственных уровнях планов действий</a:t>
            </a:r>
            <a:r>
              <a:rPr lang="ru-RU" dirty="0" smtClean="0"/>
              <a:t>) – поиск инвесторов для внедрения </a:t>
            </a:r>
            <a:r>
              <a:rPr lang="de-DE" dirty="0" smtClean="0"/>
              <a:t>NAMA</a:t>
            </a:r>
            <a:endParaRPr lang="ru-RU" dirty="0" smtClean="0"/>
          </a:p>
          <a:p>
            <a:r>
              <a:rPr lang="ru-RU" dirty="0"/>
              <a:t>Его </a:t>
            </a:r>
            <a:r>
              <a:rPr lang="ru-RU" dirty="0" smtClean="0"/>
              <a:t>направление </a:t>
            </a:r>
            <a:r>
              <a:rPr lang="ru-RU" dirty="0"/>
              <a:t>на </a:t>
            </a:r>
            <a:r>
              <a:rPr lang="ru-RU" dirty="0" smtClean="0"/>
              <a:t>регистрацию </a:t>
            </a:r>
            <a:r>
              <a:rPr lang="ru-RU" dirty="0"/>
              <a:t>в Секретариат РКИК </a:t>
            </a:r>
            <a:r>
              <a:rPr lang="ru-RU" dirty="0" smtClean="0"/>
              <a:t>ООН для информации общественности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3970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739" y="721758"/>
            <a:ext cx="6015520" cy="685800"/>
          </a:xfrm>
        </p:spPr>
        <p:txBody>
          <a:bodyPr/>
          <a:lstStyle/>
          <a:p>
            <a:r>
              <a:rPr lang="ru-RU" dirty="0" smtClean="0"/>
              <a:t>Выгоды </a:t>
            </a:r>
            <a:r>
              <a:rPr lang="ru-RU" dirty="0" smtClean="0"/>
              <a:t>для стран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8369" y="1376737"/>
            <a:ext cx="7576334" cy="5013789"/>
          </a:xfrm>
        </p:spPr>
        <p:txBody>
          <a:bodyPr/>
          <a:lstStyle/>
          <a:p>
            <a:r>
              <a:rPr lang="ru-RU" dirty="0" smtClean="0"/>
              <a:t>Безвозмездное содействие для стран участников проекта по использованию возможностей инструмента NAMA для повышения энергоэффективности, развития ВИЭ и сокращения выбросов парниковых  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Безвозмездная разработка </a:t>
            </a:r>
            <a:r>
              <a:rPr lang="ru-RU" dirty="0" smtClean="0"/>
              <a:t>концепции </a:t>
            </a:r>
            <a:r>
              <a:rPr lang="ru-RU" dirty="0" smtClean="0"/>
              <a:t>NAMA, плана мониторинга и плана финансирования мероприятий плана NAMA в выбранном секторе. 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После этого, исполнителями данного проекта (DIW econ и РЭЦЦА) будет проведена работа по привлечению внешнего финансирования  для разработанного плана NAMA через проведение переговоров с потенциальными донорами 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Улучение </a:t>
            </a:r>
            <a:r>
              <a:rPr lang="ru-RU" dirty="0" smtClean="0"/>
              <a:t>ситуации в тех областях осуществления </a:t>
            </a:r>
            <a:r>
              <a:rPr lang="ru-RU" dirty="0" smtClean="0"/>
              <a:t>NAMA и создание новых рабочих мест</a:t>
            </a:r>
          </a:p>
          <a:p>
            <a:endParaRPr lang="ru-RU" sz="800" dirty="0" smtClean="0"/>
          </a:p>
          <a:p>
            <a:r>
              <a:rPr lang="ru-RU" dirty="0" smtClean="0"/>
              <a:t>Привлечение внешных инвестиций и снижение выбросов парниковых газов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16253"/>
            <a:ext cx="8229600" cy="576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Предложенные с</a:t>
            </a:r>
            <a:r>
              <a:rPr lang="ru-RU" dirty="0" smtClean="0"/>
              <a:t>ектора </a:t>
            </a:r>
            <a:r>
              <a:rPr lang="ru-RU" dirty="0" smtClean="0"/>
              <a:t>для НАМА и </a:t>
            </a:r>
            <a:r>
              <a:rPr lang="ru-RU" dirty="0" smtClean="0"/>
              <a:t>подходы </a:t>
            </a:r>
            <a:r>
              <a:rPr lang="ru-RU" dirty="0" smtClean="0"/>
              <a:t>в СА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Узбекистан</a:t>
            </a:r>
            <a:endParaRPr lang="en-GB" b="1" dirty="0" smtClean="0"/>
          </a:p>
          <a:p>
            <a:pPr lvl="1"/>
            <a:r>
              <a:rPr lang="ru-RU" dirty="0" smtClean="0"/>
              <a:t>Сектор зданий</a:t>
            </a:r>
            <a:r>
              <a:rPr lang="en-GB" dirty="0" smtClean="0"/>
              <a:t> –  32% </a:t>
            </a:r>
            <a:r>
              <a:rPr lang="ru-RU" dirty="0" smtClean="0"/>
              <a:t>всех выбросов от сжигания топлива</a:t>
            </a:r>
          </a:p>
          <a:p>
            <a:pPr lvl="2"/>
            <a:r>
              <a:rPr lang="ru-RU" dirty="0" smtClean="0"/>
              <a:t>Концепт интегрированной и постепенной энергоэффективной модернизаций для стандартных многоэтажных панельных жилых и общественных здании</a:t>
            </a:r>
            <a:endParaRPr lang="en-GB" dirty="0" smtClean="0"/>
          </a:p>
          <a:p>
            <a:pPr marL="0" indent="0">
              <a:buNone/>
            </a:pPr>
            <a:r>
              <a:rPr lang="ru-RU" b="1" dirty="0" smtClean="0"/>
              <a:t>Туркменистан</a:t>
            </a:r>
            <a:endParaRPr lang="en-GB" b="1" dirty="0" smtClean="0"/>
          </a:p>
          <a:p>
            <a:pPr lvl="1"/>
            <a:r>
              <a:rPr lang="ru-RU" dirty="0" smtClean="0"/>
              <a:t>ВИЭ в сельских местах</a:t>
            </a:r>
            <a:r>
              <a:rPr lang="en-GB" dirty="0" smtClean="0"/>
              <a:t> </a:t>
            </a:r>
          </a:p>
          <a:p>
            <a:pPr lvl="2"/>
            <a:r>
              <a:rPr lang="ru-RU" dirty="0" smtClean="0"/>
              <a:t>Солнечные коллекторы тепла и </a:t>
            </a:r>
            <a:r>
              <a:rPr lang="en-GB" dirty="0" smtClean="0"/>
              <a:t>PV </a:t>
            </a:r>
          </a:p>
          <a:p>
            <a:pPr marL="0" indent="0">
              <a:buNone/>
            </a:pPr>
            <a:endParaRPr lang="en-GB" sz="800" b="1" dirty="0" smtClean="0"/>
          </a:p>
          <a:p>
            <a:pPr marL="0" indent="0">
              <a:buNone/>
            </a:pPr>
            <a:r>
              <a:rPr lang="ru-RU" b="1" dirty="0" smtClean="0"/>
              <a:t>Кыргызтан</a:t>
            </a:r>
            <a:endParaRPr lang="en-GB" b="1" dirty="0" smtClean="0"/>
          </a:p>
          <a:p>
            <a:pPr lvl="1"/>
            <a:r>
              <a:rPr lang="ru-RU" dirty="0" smtClean="0"/>
              <a:t>Местное централизованное теплоснабжение</a:t>
            </a:r>
            <a:endParaRPr lang="en-GB" dirty="0" smtClean="0"/>
          </a:p>
          <a:p>
            <a:pPr lvl="2"/>
            <a:r>
              <a:rPr lang="ru-RU" dirty="0" smtClean="0"/>
              <a:t>Модернизация малых котельных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1-10 </a:t>
            </a:r>
            <a:r>
              <a:rPr lang="ru-RU" dirty="0" smtClean="0"/>
              <a:t>МВ</a:t>
            </a:r>
            <a:endParaRPr lang="en-GB" dirty="0" smtClean="0"/>
          </a:p>
          <a:p>
            <a:pPr marL="0" indent="0">
              <a:buNone/>
            </a:pPr>
            <a:r>
              <a:rPr lang="ru-RU" b="1" dirty="0" smtClean="0"/>
              <a:t>Таджикистан</a:t>
            </a:r>
            <a:endParaRPr lang="en-GB" b="1" dirty="0" smtClean="0"/>
          </a:p>
          <a:p>
            <a:pPr lvl="1"/>
            <a:r>
              <a:rPr lang="ru-RU" dirty="0" smtClean="0"/>
              <a:t>Восстановление лесов</a:t>
            </a:r>
            <a:endParaRPr lang="en-GB" dirty="0" smtClean="0"/>
          </a:p>
          <a:p>
            <a:pPr lvl="2"/>
            <a:r>
              <a:rPr lang="ru-RU" dirty="0" smtClean="0"/>
              <a:t>Управление лесами и экономия лесов</a:t>
            </a:r>
            <a:r>
              <a:rPr lang="en-GB" dirty="0" smtClean="0"/>
              <a:t> </a:t>
            </a:r>
            <a:endParaRPr lang="en-GB" dirty="0"/>
          </a:p>
          <a:p>
            <a:pPr marL="909637" lvl="2" indent="0">
              <a:buNone/>
            </a:pPr>
            <a:endParaRPr lang="en-GB" sz="1100" dirty="0"/>
          </a:p>
          <a:p>
            <a:pPr marL="909637" lvl="2" indent="0">
              <a:buNone/>
            </a:pPr>
            <a:r>
              <a:rPr lang="ru-RU" dirty="0" smtClean="0"/>
              <a:t>Важные части экономики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3345D-EEED-44E6-9622-68EF4567DEB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68" y="2624505"/>
            <a:ext cx="1672332" cy="111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03" y="3099427"/>
            <a:ext cx="1540396" cy="10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55" y="4457926"/>
            <a:ext cx="1345099" cy="89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785156" y="6021288"/>
            <a:ext cx="576064" cy="360040"/>
          </a:xfrm>
          <a:prstGeom prst="rightArrow">
            <a:avLst/>
          </a:prstGeom>
          <a:solidFill>
            <a:srgbClr val="AA2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 descr="C:\Users\petra\AppData\Local\Microsoft\Windows\Temporary Internet Files\Content.Outlook\KZT3LZ6C\CIMG44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9323" y="5697252"/>
            <a:ext cx="1547664" cy="1160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0297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1658" y="803952"/>
            <a:ext cx="5953875" cy="685800"/>
          </a:xfrm>
        </p:spPr>
        <p:txBody>
          <a:bodyPr/>
          <a:lstStyle/>
          <a:p>
            <a:r>
              <a:rPr lang="ru-RU" dirty="0" smtClean="0"/>
              <a:t>Статус работы в данный момент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303" y="1551399"/>
            <a:ext cx="7391400" cy="4221822"/>
          </a:xfrm>
        </p:spPr>
        <p:txBody>
          <a:bodyPr/>
          <a:lstStyle/>
          <a:p>
            <a:r>
              <a:rPr lang="ru-RU" b="1" dirty="0" smtClean="0"/>
              <a:t>Кыргызтан</a:t>
            </a:r>
          </a:p>
          <a:p>
            <a:pPr lvl="1"/>
            <a:r>
              <a:rPr lang="ru-RU" dirty="0" smtClean="0"/>
              <a:t>Определение котельных в 4 муниципалитетов/области</a:t>
            </a:r>
          </a:p>
          <a:p>
            <a:pPr lvl="1"/>
            <a:r>
              <a:rPr lang="ru-RU" dirty="0" smtClean="0"/>
              <a:t>Сбор данных и расчет базовой линии</a:t>
            </a:r>
          </a:p>
          <a:p>
            <a:pPr lvl="1"/>
            <a:r>
              <a:rPr lang="ru-RU" dirty="0" smtClean="0"/>
              <a:t>Определение внедряемых мероприятии и эффектов по экономии топлива и снижение выбросо ПГ – расчет проектных сценарий</a:t>
            </a:r>
            <a:endParaRPr lang="ru-RU" dirty="0"/>
          </a:p>
          <a:p>
            <a:r>
              <a:rPr lang="ru-RU" b="1" dirty="0" smtClean="0"/>
              <a:t>Таджикистан</a:t>
            </a:r>
          </a:p>
          <a:p>
            <a:pPr lvl="1"/>
            <a:r>
              <a:rPr lang="ru-RU" dirty="0" smtClean="0"/>
              <a:t>Определение площадок и видов растений для посаждения</a:t>
            </a:r>
          </a:p>
          <a:p>
            <a:pPr lvl="1"/>
            <a:r>
              <a:rPr lang="ru-RU" dirty="0" smtClean="0"/>
              <a:t>Определение базоврй линии</a:t>
            </a:r>
          </a:p>
          <a:p>
            <a:pPr lvl="1"/>
            <a:r>
              <a:rPr lang="ru-RU" dirty="0" smtClean="0"/>
              <a:t>Разработки механизма стимулирования</a:t>
            </a:r>
          </a:p>
          <a:p>
            <a:endParaRPr lang="ru-RU" dirty="0"/>
          </a:p>
          <a:p>
            <a:r>
              <a:rPr lang="ru-RU" b="1" dirty="0" smtClean="0"/>
              <a:t>Узбекистан и Туркменистан</a:t>
            </a:r>
            <a:endParaRPr lang="ru-RU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462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110" y="968339"/>
            <a:ext cx="7520683" cy="685800"/>
          </a:xfrm>
        </p:spPr>
        <p:txBody>
          <a:bodyPr/>
          <a:lstStyle/>
          <a:p>
            <a:r>
              <a:rPr lang="de-DE" dirty="0" smtClean="0"/>
              <a:t>II. </a:t>
            </a:r>
            <a:r>
              <a:rPr lang="ru-RU" dirty="0" smtClean="0"/>
              <a:t>Разработка </a:t>
            </a:r>
            <a:r>
              <a:rPr lang="ru-RU" dirty="0" smtClean="0"/>
              <a:t>стратегии «зеленного роста» для Казахстана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1384" y="1788559"/>
            <a:ext cx="7602876" cy="3810000"/>
          </a:xfrm>
        </p:spPr>
        <p:txBody>
          <a:bodyPr/>
          <a:lstStyle/>
          <a:p>
            <a:r>
              <a:rPr lang="ru-RU" sz="1400" dirty="0" smtClean="0"/>
              <a:t>Анализ добровольных обязательств, политических целей, программ и стратегий касательно их влияния на благоприятствующее климату економическое </a:t>
            </a:r>
            <a:r>
              <a:rPr lang="ru-RU" sz="1400" dirty="0" smtClean="0"/>
              <a:t>развитие</a:t>
            </a:r>
          </a:p>
          <a:p>
            <a:endParaRPr lang="de-DE" sz="800" dirty="0" smtClean="0"/>
          </a:p>
          <a:p>
            <a:r>
              <a:rPr lang="ru-RU" sz="1400" dirty="0" smtClean="0"/>
              <a:t>Определение дополнительных политических решений и необходимых мероприятий для поддержания благоприятствующего климату </a:t>
            </a:r>
            <a:r>
              <a:rPr lang="ru-RU" sz="1400" dirty="0" smtClean="0"/>
              <a:t>экономического развития</a:t>
            </a:r>
          </a:p>
          <a:p>
            <a:endParaRPr lang="de-DE" sz="800" dirty="0" smtClean="0"/>
          </a:p>
          <a:p>
            <a:r>
              <a:rPr lang="ru-RU" sz="1400" dirty="0" smtClean="0"/>
              <a:t>Разработка соответствующих кривых предельных затрат на снижение выбросов </a:t>
            </a:r>
            <a:r>
              <a:rPr lang="ru-RU" sz="1400" dirty="0" smtClean="0"/>
              <a:t>ПГ</a:t>
            </a:r>
          </a:p>
          <a:p>
            <a:endParaRPr lang="de-DE" sz="800" dirty="0" smtClean="0"/>
          </a:p>
          <a:p>
            <a:r>
              <a:rPr lang="ru-RU" sz="1400" dirty="0" smtClean="0"/>
              <a:t>Оценка влияния предложенных политических решений и мероприятий на экономический рост на макро- и секторальном </a:t>
            </a:r>
            <a:r>
              <a:rPr lang="ru-RU" sz="1400" dirty="0" smtClean="0"/>
              <a:t>уровнях</a:t>
            </a:r>
          </a:p>
          <a:p>
            <a:endParaRPr lang="de-DE" sz="800" dirty="0" smtClean="0"/>
          </a:p>
          <a:p>
            <a:r>
              <a:rPr lang="ru-RU" sz="1400" dirty="0" smtClean="0"/>
              <a:t>П</a:t>
            </a:r>
            <a:r>
              <a:rPr lang="ru-RU" sz="1400" dirty="0" smtClean="0"/>
              <a:t>одготовка </a:t>
            </a:r>
            <a:r>
              <a:rPr lang="ru-RU" sz="1400" dirty="0" smtClean="0"/>
              <a:t>официальных консультативных документов для лиц, </a:t>
            </a:r>
            <a:r>
              <a:rPr lang="ru-RU" sz="1400" dirty="0" smtClean="0"/>
              <a:t>принимающих </a:t>
            </a:r>
            <a:r>
              <a:rPr lang="ru-RU" sz="1400" dirty="0" smtClean="0"/>
              <a:t>политические </a:t>
            </a:r>
            <a:r>
              <a:rPr lang="ru-RU" sz="1400" dirty="0" smtClean="0"/>
              <a:t>решения</a:t>
            </a:r>
          </a:p>
          <a:p>
            <a:endParaRPr lang="de-DE" sz="800" dirty="0" smtClean="0"/>
          </a:p>
          <a:p>
            <a:r>
              <a:rPr lang="ru-RU" sz="1400" dirty="0" smtClean="0"/>
              <a:t>Разработка стратегии внедрения инноваций, которая будет включать в себя соответсвтующие инструменты и стимулы для ее практического </a:t>
            </a:r>
            <a:r>
              <a:rPr lang="ru-RU" sz="1400" dirty="0" smtClean="0"/>
              <a:t>осуществления</a:t>
            </a:r>
          </a:p>
          <a:p>
            <a:endParaRPr lang="de-DE" sz="800" dirty="0" smtClean="0"/>
          </a:p>
          <a:p>
            <a:r>
              <a:rPr lang="ru-RU" sz="1400" dirty="0" smtClean="0"/>
              <a:t>Разработка общей концепции плана зеленого роста и презентация ее для целевой группы</a:t>
            </a:r>
            <a:endParaRPr lang="de-DE" sz="14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5704" y="783405"/>
            <a:ext cx="5791200" cy="685800"/>
          </a:xfrm>
        </p:spPr>
        <p:txBody>
          <a:bodyPr/>
          <a:lstStyle/>
          <a:p>
            <a:r>
              <a:rPr lang="ru-RU" dirty="0"/>
              <a:t>Статус работы в данный момент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029" y="1582220"/>
            <a:ext cx="7401675" cy="4180726"/>
          </a:xfrm>
        </p:spPr>
        <p:txBody>
          <a:bodyPr/>
          <a:lstStyle/>
          <a:p>
            <a:r>
              <a:rPr lang="ru-RU" dirty="0" smtClean="0"/>
              <a:t>Сбор данных и развитие макро-экономичесой модели на основе модели общего равновесия</a:t>
            </a:r>
          </a:p>
          <a:p>
            <a:r>
              <a:rPr lang="ru-RU" dirty="0" smtClean="0"/>
              <a:t>Представление 3 консальтинговых документах на отдельные вопросы, а именно:</a:t>
            </a:r>
          </a:p>
          <a:p>
            <a:pPr lvl="1"/>
            <a:r>
              <a:rPr lang="ru-RU" dirty="0" smtClean="0"/>
              <a:t>Предварительный </a:t>
            </a:r>
            <a:r>
              <a:rPr lang="ru-RU" dirty="0"/>
              <a:t>Проект Стратегии Зеленого роста для Республики Казахстан </a:t>
            </a:r>
            <a:endParaRPr lang="ru-RU" dirty="0" smtClean="0"/>
          </a:p>
          <a:p>
            <a:pPr lvl="1"/>
            <a:r>
              <a:rPr lang="ru-RU" dirty="0"/>
              <a:t>Внедрение системы торговли квотами на выбросы в </a:t>
            </a:r>
            <a:r>
              <a:rPr lang="ru-RU" dirty="0" smtClean="0"/>
              <a:t>Казахстане</a:t>
            </a:r>
          </a:p>
          <a:p>
            <a:pPr lvl="1"/>
            <a:r>
              <a:rPr lang="ru-RU" dirty="0"/>
              <a:t>В поиске устойчивых и экономически выгодных технологических </a:t>
            </a:r>
            <a:r>
              <a:rPr lang="ru-RU" dirty="0" smtClean="0"/>
              <a:t>решений - Сравнительный </a:t>
            </a:r>
            <a:r>
              <a:rPr lang="ru-RU" dirty="0"/>
              <a:t>анализ для металлургической отрасли </a:t>
            </a:r>
            <a:r>
              <a:rPr lang="ru-RU" dirty="0" smtClean="0"/>
              <a:t>Казахстана</a:t>
            </a:r>
          </a:p>
          <a:p>
            <a:pPr lvl="1"/>
            <a:endParaRPr lang="ru-RU" dirty="0"/>
          </a:p>
          <a:p>
            <a:r>
              <a:rPr lang="ru-RU" dirty="0" smtClean="0"/>
              <a:t>Ближайщие шаги:</a:t>
            </a:r>
          </a:p>
          <a:p>
            <a:pPr lvl="1"/>
            <a:r>
              <a:rPr lang="ru-RU" dirty="0" smtClean="0"/>
              <a:t>Модель для подсектора энергетика </a:t>
            </a:r>
          </a:p>
          <a:p>
            <a:pPr lvl="1"/>
            <a:r>
              <a:rPr lang="ru-RU" dirty="0" smtClean="0"/>
              <a:t>Инновации и инновационный механизм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1ED88-A675-432D-AEEE-EE8B43FDC3B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0521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orlage_de">
  <a:themeElements>
    <a:clrScheme name="Vorlage_d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Vorlage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Vorlage_d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d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d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d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d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d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d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d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d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Vorlage_de</Template>
  <TotalTime>0</TotalTime>
  <Words>861</Words>
  <Application>Microsoft Office PowerPoint</Application>
  <PresentationFormat>Bildschirmpräsentation (4:3)</PresentationFormat>
  <Paragraphs>150</Paragraphs>
  <Slides>12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Vorlage_de</vt:lpstr>
      <vt:lpstr>Image</vt:lpstr>
      <vt:lpstr>„Интегрированный подход к развитию климатически благоприятной экономики в Центральной Азии“</vt:lpstr>
      <vt:lpstr>Короткое введение в проект (I)</vt:lpstr>
      <vt:lpstr>Короткое введение в проект (II)</vt:lpstr>
      <vt:lpstr>  I. Разработка NАМА</vt:lpstr>
      <vt:lpstr>Выгоды для стран</vt:lpstr>
      <vt:lpstr> Предложенные сектора для НАМА и подходы в СА</vt:lpstr>
      <vt:lpstr>Статус работы в данный момент</vt:lpstr>
      <vt:lpstr>II. Разработка стратегии «зеленного роста» для Казахстана</vt:lpstr>
      <vt:lpstr>Статус работы в данный момент</vt:lpstr>
      <vt:lpstr>III. Наращивание знаний и потенциала</vt:lpstr>
      <vt:lpstr>Возможная роль МКУРа</vt:lpstr>
      <vt:lpstr>Спасибо за внимания !</vt:lpstr>
    </vt:vector>
  </TitlesOfParts>
  <Company>DIW-Berlin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nschulte</dc:creator>
  <cp:lastModifiedBy>Opitz, Petra</cp:lastModifiedBy>
  <cp:revision>319</cp:revision>
  <cp:lastPrinted>2012-03-06T08:18:05Z</cp:lastPrinted>
  <dcterms:created xsi:type="dcterms:W3CDTF">2010-08-19T13:51:16Z</dcterms:created>
  <dcterms:modified xsi:type="dcterms:W3CDTF">2012-11-12T09:00:47Z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